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0" r:id="rId6"/>
    <p:sldId id="261" r:id="rId7"/>
    <p:sldId id="269" r:id="rId8"/>
    <p:sldId id="263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7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2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6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7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F8441-D4D2-41E4-9C7E-5D698FC1FD9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30F08-C6F4-4E08-A957-15EB0094D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8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</p:spPr>
        <p:txBody>
          <a:bodyPr>
            <a:normAutofit fontScale="90000"/>
          </a:bodyPr>
          <a:lstStyle/>
          <a:p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  <a:t>ВРЪЗКАТА МЕЖДУ НАЗВАНИЯТА </a:t>
            </a:r>
            <a:r>
              <a:rPr lang="ru-RU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BLACHIA</a:t>
            </a:r>
            <a: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  <a:t>В ИЗВОРИТЕ ОТ XIII–XIV ВЕК</a:t>
            </a:r>
            <a:br>
              <a:rPr lang="ru-RU" sz="2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  <a:t>Цветозар Йотов</a:t>
            </a:r>
            <a:b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Докторант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към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ИФ на СУ „Св. Климент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Охридски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“ </a:t>
            </a: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ru-RU" sz="1400" i="1" dirty="0">
                <a:latin typeface="Book Antiqua" panose="02040602050305030304" pitchFamily="18" charset="0"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10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BLACHIА =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685" y="1290048"/>
            <a:ext cx="11560629" cy="50323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„ЗА ВОЙНАТА В КОНСТАНТИНОПОЛ И ВЪЗСТАНОВЯВАНЕТО НА ИМПЕРАТОРИТЕ КОМНИНИ“ НА ПАОЛО РАМУЗИО (НАЧ. </a:t>
            </a:r>
            <a:r>
              <a:rPr lang="en-US" sz="1900" b="1" dirty="0">
                <a:latin typeface="Cambria" panose="02040503050406030204" pitchFamily="18" charset="0"/>
                <a:ea typeface="Cambria" panose="02040503050406030204" pitchFamily="18" charset="0"/>
              </a:rPr>
              <a:t>XVI </a:t>
            </a: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ВЕК):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Като получили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страна,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българите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я нарекли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поставили за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средище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цяла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Долна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Мизия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Терновица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– град в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Ракова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 2006, с. 250)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Това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онзи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известна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Тракия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висок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повече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отколкото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човек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може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да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повярва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известен от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стиховете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много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поети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 […]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Онази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част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която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обърната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към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летния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залез 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към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Дунава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(север–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североизток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цялата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е населена с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власи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хора,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врагове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траките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родени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да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крадат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. Тук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намира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както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отбелязахме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Тернобо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, седалище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Йоаница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тъй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като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равнината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която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се стеле до Понта, 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населявана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от гетите, иначе казано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българи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[…]. 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От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имената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всички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тези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народи,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които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живеят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при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цялата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област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която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отвъд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Тракия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разширява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към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Дунава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нарича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Долна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Мизия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Влахия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близка до Молдавия, 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завършва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 Черно море и от река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Чабри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която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иначе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нарича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Сукова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Тази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същата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от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константинополци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тракийци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които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живеят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под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е наречена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трансалпийска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, почти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отвъд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Алпите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тъй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като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Горна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Мизия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която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днес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нарича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Босина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по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името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река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Босна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и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Сърбия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има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за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граници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север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Дунава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река Сава, на юг –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планините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Македония,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изток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Чабри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а на запад – Далмация. В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планината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Хемус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намират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множество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просторни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равнинки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част от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които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обработвани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от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власи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траки,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изобилства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пасища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а </a:t>
            </a:r>
            <a:r>
              <a:rPr lang="ru-RU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една</a:t>
            </a:r>
            <a:r>
              <a:rPr lang="ru-RU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част е гориста“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Данова</a:t>
            </a:r>
            <a:r>
              <a:rPr lang="ru-RU" sz="1900" dirty="0">
                <a:latin typeface="Cambria" panose="02040503050406030204" pitchFamily="18" charset="0"/>
                <a:ea typeface="Cambria" panose="02040503050406030204" pitchFamily="18" charset="0"/>
              </a:rPr>
              <a:t> 2010, с. 368–369). </a:t>
            </a:r>
            <a:endParaRPr lang="bg-BG" sz="19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97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685" y="1290048"/>
            <a:ext cx="11560629" cy="50323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bg-BG" sz="19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bg-BG" sz="19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bg-BG" sz="19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bg-BG" sz="19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3600" b="1" dirty="0">
                <a:latin typeface="Cambria" panose="02040503050406030204" pitchFamily="18" charset="0"/>
                <a:ea typeface="Cambria" panose="02040503050406030204" pitchFamily="18" charset="0"/>
              </a:rPr>
              <a:t>БЛАГОДАРЯ ВИ ЗА ВНИМАНИЕТО!</a:t>
            </a:r>
            <a:endParaRPr lang="bg-BG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3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ОБЛАСТТА (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ΜΕΓАΛΗ</a:t>
            </a:r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ΒΛΑΧ</a:t>
            </a:r>
            <a:r>
              <a:rPr lang="en-US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В ТЕСАЛИЯ 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19" y="1532586"/>
            <a:ext cx="10890161" cy="519018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Cyrl-RS" sz="2000" b="1" dirty="0">
                <a:latin typeface="Cambria" panose="02040503050406030204" pitchFamily="18" charset="0"/>
                <a:ea typeface="Cambria" panose="02040503050406030204" pitchFamily="18" charset="0"/>
              </a:rPr>
              <a:t>НИКИТА ХОНИАТ (1155–1217 Г.)</a:t>
            </a:r>
            <a:r>
              <a:rPr lang="sr-Cyrl-RS" sz="20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sr-Cyrl-RS" sz="2400" dirty="0">
                <a:latin typeface="Cambria" panose="02040503050406030204" pitchFamily="18" charset="0"/>
                <a:ea typeface="Cambria" panose="02040503050406030204" pitchFamily="18" charset="0"/>
              </a:rPr>
              <a:t>„[...] </a:t>
            </a:r>
            <a:r>
              <a:rPr lang="el-GR" sz="2400" i="1" dirty="0">
                <a:latin typeface="Cambria" panose="02040503050406030204" pitchFamily="18" charset="0"/>
                <a:ea typeface="Cambria" panose="02040503050406030204" pitchFamily="18" charset="0"/>
              </a:rPr>
              <a:t>τὰ Θετταλίας μετέωρα, ἃ νῦν Μεγάλη</a:t>
            </a:r>
            <a:r>
              <a:rPr lang="bg-BG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400" i="1" dirty="0">
                <a:latin typeface="Cambria" panose="02040503050406030204" pitchFamily="18" charset="0"/>
                <a:ea typeface="Cambria" panose="02040503050406030204" pitchFamily="18" charset="0"/>
              </a:rPr>
              <a:t>Βλαχία κικλήσκεται</a:t>
            </a:r>
            <a:r>
              <a:rPr lang="el-GR" sz="2400" dirty="0">
                <a:latin typeface="Cambria" panose="02040503050406030204" pitchFamily="18" charset="0"/>
                <a:ea typeface="Cambria" panose="02040503050406030204" pitchFamily="18" charset="0"/>
              </a:rPr>
              <a:t> [...]” </a:t>
            </a:r>
            <a:r>
              <a:rPr lang="el-GR" sz="20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Honiates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Historia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Ed. I.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Bekker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Bonn, 1835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, р.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841)</a:t>
            </a:r>
            <a:endParaRPr lang="bg-BG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ГЕОРГИ АКРОПОЛИТ (1217–1282 г.)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sz="2400" dirty="0">
                <a:latin typeface="Cambria" panose="02040503050406030204" pitchFamily="18" charset="0"/>
                <a:ea typeface="Cambria" panose="02040503050406030204" pitchFamily="18" charset="0"/>
              </a:rPr>
              <a:t>Йоан Асен II след битката при Клокотница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„[…] </a:t>
            </a:r>
            <a:r>
              <a:rPr lang="ru-RU" sz="2400" i="1" dirty="0">
                <a:latin typeface="Cambria" panose="02040503050406030204" pitchFamily="18" charset="0"/>
                <a:ea typeface="Cambria" panose="02040503050406030204" pitchFamily="18" charset="0"/>
              </a:rPr>
              <a:t>опустошил и Велика Влахия, завладял и Албанон и плячкосвал чак до </a:t>
            </a:r>
            <a:r>
              <a:rPr lang="ru-RU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Илирик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” </a:t>
            </a:r>
            <a:r>
              <a:rPr lang="ru-RU" sz="21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2100" i="1" dirty="0">
                <a:latin typeface="Cambria" panose="02040503050406030204" pitchFamily="18" charset="0"/>
                <a:ea typeface="Cambria" panose="02040503050406030204" pitchFamily="18" charset="0"/>
              </a:rPr>
              <a:t>ГИБИ. Т. VIII. София, 1972, с. 162).</a:t>
            </a:r>
          </a:p>
          <a:p>
            <a:pPr marL="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В ХРИСОВУЛ НА ИМПЕРАТОР АЛЕКСИЙ III АНГЕЛ (1195–1203 Г.) КЪМ ВЕНЕЦИЯ ОТ М. НОЕМВРИ 1198 Г. </a:t>
            </a:r>
            <a:r>
              <a:rPr lang="bg-BG" sz="2400" dirty="0">
                <a:latin typeface="Cambria" panose="02040503050406030204" pitchFamily="18" charset="0"/>
                <a:ea typeface="Cambria" panose="02040503050406030204" pitchFamily="18" charset="0"/>
              </a:rPr>
              <a:t>е спомената и </a:t>
            </a:r>
            <a:r>
              <a:rPr lang="bg-BG" sz="2400" i="1" dirty="0">
                <a:latin typeface="Cambria" panose="02040503050406030204" pitchFamily="18" charset="0"/>
                <a:ea typeface="Cambria" panose="02040503050406030204" pitchFamily="18" charset="0"/>
              </a:rPr>
              <a:t>тема Влахия </a:t>
            </a:r>
            <a:r>
              <a:rPr lang="bg-BG" sz="2400" dirty="0">
                <a:latin typeface="Cambria" panose="02040503050406030204" pitchFamily="18" charset="0"/>
                <a:ea typeface="Cambria" panose="02040503050406030204" pitchFamily="18" charset="0"/>
              </a:rPr>
              <a:t>която се локализира между Атина и Солун – в пределите на Тесалия 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(В. Гюзелев. Венециански документи за историята на България и българите от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XII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XV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 в. София, 2001, с. 10, 14).</a:t>
            </a:r>
          </a:p>
          <a:p>
            <a:pPr marL="0" indent="0" algn="just">
              <a:buNone/>
            </a:pP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БЕНИАМИН ОТ ТУДЕЛА (1130–1173 Г.): </a:t>
            </a:r>
            <a:r>
              <a:rPr lang="ru-RU" sz="2400" i="1" dirty="0">
                <a:latin typeface="Cambria" panose="02040503050406030204" pitchFamily="18" charset="0"/>
                <a:ea typeface="Cambria" panose="02040503050406030204" pitchFamily="18" charset="0"/>
              </a:rPr>
              <a:t>„Това е началото на Влахия (Valachiae), чиито жители населяват планините. Самото племе (gens) носи име власи (Valachorum). По бързина те приличат на планински кози; те се спускат от планините в страната на гърците, за да грабят и плячкосват. Никой не може да ги предизвика с война, и никой крал не е в състояние да ги укроти. Те не спазват християнските устави и дават на синовете си юдейски имена, поради това някои ги считат за евреи. Те наричат евреите свои братя и когато ги нападат, само ги ограбват, а не убиват, както убиват гърците. Те живеят вън от всички закони”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(В. Златарски. История на българската държава през средните векове. Т. II. София, 1934, с. 429).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10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ОБЛАСТТА (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ΜΕΓАΛΗ</a:t>
            </a:r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ΒΛΑΧ</a:t>
            </a:r>
            <a:r>
              <a:rPr lang="en-US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В ТЕСАЛИЯ 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331" y="1532586"/>
            <a:ext cx="11260182" cy="5190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„МОРЕЙСКА ХРОНИКА“ (КР. Х</a:t>
            </a:r>
            <a:r>
              <a:rPr lang="en-US" sz="1900" b="1" dirty="0">
                <a:latin typeface="Cambria" panose="02040503050406030204" pitchFamily="18" charset="0"/>
                <a:ea typeface="Cambria" panose="02040503050406030204" pitchFamily="18" charset="0"/>
              </a:rPr>
              <a:t>III</a:t>
            </a: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 – НАЧ. </a:t>
            </a:r>
            <a:r>
              <a:rPr lang="en-US" sz="1900" b="1" dirty="0">
                <a:latin typeface="Cambria" panose="02040503050406030204" pitchFamily="18" charset="0"/>
                <a:ea typeface="Cambria" panose="02040503050406030204" pitchFamily="18" charset="0"/>
              </a:rPr>
              <a:t>XIV</a:t>
            </a: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 ВЕК): 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„Когато император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Бодуен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беше завладял цялата империя и маркизът цялото Солунско кралство и по-голямата част от Влахия, един император на България, наречен Калоян Асен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[…],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страхувайки се, че император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Бодуен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[…] 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може да навлезе и да завладее неговата империя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[…]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повика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аланите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и взе на служба при себе си 23 000 от тях”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bg-BG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Христоматия по история на България</a:t>
            </a:r>
            <a:r>
              <a:rPr lang="bg-BG" sz="1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Т. 2.</a:t>
            </a:r>
            <a:r>
              <a:rPr lang="bg-BG" sz="19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Съст</a:t>
            </a:r>
            <a:r>
              <a:rPr lang="bg-BG" sz="1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П. Петров, В. Гюзелев. София, 1978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, с. 66).</a:t>
            </a:r>
          </a:p>
          <a:p>
            <a:pPr marL="0" indent="0" algn="just">
              <a:buNone/>
            </a:pPr>
            <a:endParaRPr lang="bg-BG" sz="19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„ИСТОРИЯ НА ПОХОДА НА ИМПЕРАТОР ФРИДРИХ </a:t>
            </a:r>
            <a:r>
              <a:rPr lang="en-US" sz="1900" b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” ОТ АНСБЕРТ: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„[...] 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богатата област, наречена Влахия (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Flachiam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) и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отстояща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недалеч от Солун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[...]” (ЛИБИ. Т. </a:t>
            </a:r>
            <a:r>
              <a:rPr lang="en-US" sz="1900" dirty="0">
                <a:latin typeface="Cambria" panose="02040503050406030204" pitchFamily="18" charset="0"/>
                <a:ea typeface="Cambria" panose="02040503050406030204" pitchFamily="18" charset="0"/>
              </a:rPr>
              <a:t>III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. София, </a:t>
            </a:r>
            <a:r>
              <a:rPr lang="en-US" sz="1900" dirty="0">
                <a:latin typeface="Cambria" panose="02040503050406030204" pitchFamily="18" charset="0"/>
                <a:ea typeface="Cambria" panose="02040503050406030204" pitchFamily="18" charset="0"/>
              </a:rPr>
              <a:t>1965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, с. 277).</a:t>
            </a:r>
          </a:p>
        </p:txBody>
      </p:sp>
    </p:spTree>
    <p:extLst>
      <p:ext uri="{BB962C8B-B14F-4D97-AF65-F5344CB8AC3E}">
        <p14:creationId xmlns:p14="http://schemas.microsoft.com/office/powerpoint/2010/main" val="382772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endParaRPr lang="en-US" sz="33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6" y="1532586"/>
            <a:ext cx="11834947" cy="5190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НИКИТА ХОНИАТ: „</a:t>
            </a:r>
            <a:r>
              <a:rPr lang="bg-BG" sz="2000" i="1" dirty="0">
                <a:latin typeface="Cambria" panose="02040503050406030204" pitchFamily="18" charset="0"/>
                <a:ea typeface="Cambria" panose="02040503050406030204" pitchFamily="18" charset="0"/>
              </a:rPr>
              <a:t>Прочее императорът 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[Исак II Ангел] </a:t>
            </a:r>
            <a:r>
              <a:rPr lang="bg-BG" sz="2000" i="1" dirty="0">
                <a:latin typeface="Cambria" panose="02040503050406030204" pitchFamily="18" charset="0"/>
                <a:ea typeface="Cambria" panose="02040503050406030204" pitchFamily="18" charset="0"/>
              </a:rPr>
              <a:t>реши отново да влезе в Загора (Ζα</a:t>
            </a:r>
            <a:r>
              <a:rPr lang="bg-BG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γορά</a:t>
            </a:r>
            <a:r>
              <a:rPr lang="bg-BG" sz="2000" i="1" dirty="0">
                <a:latin typeface="Cambria" panose="02040503050406030204" pitchFamily="18" charset="0"/>
                <a:ea typeface="Cambria" panose="02040503050406030204" pitchFamily="18" charset="0"/>
              </a:rPr>
              <a:t>) и да се опита, доколкото може, да възпре мизите. Като тръгна от </a:t>
            </a:r>
            <a:r>
              <a:rPr lang="bg-BG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Филипопол</a:t>
            </a:r>
            <a:r>
              <a:rPr lang="bg-BG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стигна в Триадица. Защото той беше чул, че оттам пътят към Хемус не е съвсем непроходим, но че има места, където може да се мине направо, че има в съвсем достатъчно количество вода за пиене и по пътя трева за впрегатния добитък, стига само човек да пътува там в подходящо време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bg-BG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Хониат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 1983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, с. 68 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– срв. със </a:t>
            </a:r>
            <a:r>
              <a:rPr lang="bg-BG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Скутариот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 1972, с. 247). </a:t>
            </a:r>
          </a:p>
          <a:p>
            <a:pPr marL="457200" indent="-457200" algn="just">
              <a:buAutoNum type="arabicParenR"/>
            </a:pPr>
            <a:endParaRPr lang="bg-BG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ЖИТИЕ НА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РОМИЛ ВИДИНСКИ (XIV ВЕК): 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Той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стигна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влезе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в града на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тази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епархия,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наричан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по-рано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Торвон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сега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Търново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и се посели в един от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тамошните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манастири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[…].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Знаят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близките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до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мястото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жители на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споменатия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град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Търново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близката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защото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до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Търново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лежи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наричана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с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местното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наименование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Устие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[…] (</a:t>
            </a:r>
            <a:r>
              <a:rPr lang="bg-BG" sz="2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Христоматия по история на България. Т. 2. </a:t>
            </a:r>
            <a:r>
              <a:rPr lang="bg-BG" sz="20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Съст</a:t>
            </a:r>
            <a:r>
              <a:rPr lang="bg-BG" sz="2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П. Петров, В. Гюзелев. София, 1978</a:t>
            </a:r>
            <a:r>
              <a:rPr lang="bg-BG" sz="2000" dirty="0">
                <a:latin typeface="Cambria" panose="02040503050406030204" pitchFamily="18" charset="0"/>
                <a:ea typeface="Cambria" panose="02040503050406030204" pitchFamily="18" charset="0"/>
              </a:rPr>
              <a:t>, с.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380–381). </a:t>
            </a:r>
            <a:endParaRPr lang="bg-BG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84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300" b="1" i="1" dirty="0">
                <a:latin typeface="Cambria" panose="02040503050406030204" pitchFamily="18" charset="0"/>
                <a:ea typeface="Cambria" panose="02040503050406030204" pitchFamily="18" charset="0"/>
              </a:rPr>
              <a:t>REGNUM BLACHIA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45759"/>
            <a:ext cx="10804301" cy="49100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>
                <a:latin typeface="Cambria" panose="02040503050406030204" pitchFamily="18" charset="0"/>
                <a:ea typeface="Cambria" panose="02040503050406030204" pitchFamily="18" charset="0"/>
              </a:rPr>
              <a:t>РОБЕР ДЬО КЛАРИ: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Влахия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е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непристъпна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земя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цялата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обградена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от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планини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и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сетне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това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кралство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Влахия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се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паднало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на един племенник на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Йоан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наречен </a:t>
            </a:r>
            <a:r>
              <a:rPr lang="ru-RU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Борил</a:t>
            </a:r>
            <a:r>
              <a:rPr lang="ru-RU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Клари</a:t>
            </a: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 2007, </a:t>
            </a:r>
            <a:r>
              <a:rPr lang="bg-BG" sz="2200" dirty="0">
                <a:latin typeface="Cambria" panose="02040503050406030204" pitchFamily="18" charset="0"/>
                <a:ea typeface="Cambria" panose="02040503050406030204" pitchFamily="18" charset="0"/>
              </a:rPr>
              <a:t>с. </a:t>
            </a: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105). </a:t>
            </a:r>
          </a:p>
          <a:p>
            <a:pPr marL="0" indent="0" algn="just">
              <a:buNone/>
            </a:pPr>
            <a:endParaRPr lang="ru-RU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  <a:t>„АНГЛИЙСКА ХРОНИКА“ (ОТ 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XII–XIII </a:t>
            </a:r>
            <a:r>
              <a:rPr lang="bg-BG" sz="2200" b="1" dirty="0">
                <a:latin typeface="Cambria" panose="02040503050406030204" pitchFamily="18" charset="0"/>
                <a:ea typeface="Cambria" panose="02040503050406030204" pitchFamily="18" charset="0"/>
              </a:rPr>
              <a:t>ВЕК)</a:t>
            </a:r>
            <a:r>
              <a:rPr lang="bg-BG" sz="22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  <a:t>В година </a:t>
            </a:r>
            <a:r>
              <a:rPr lang="bg-BG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Господня</a:t>
            </a:r>
            <a: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  <a:t> 1205. . . Пленен бе чрез засада </a:t>
            </a:r>
            <a:r>
              <a:rPr lang="bg-BG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константинополският</a:t>
            </a:r>
            <a: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император Балдуин при тракийския град </a:t>
            </a:r>
            <a:r>
              <a:rPr lang="bg-BG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Адрианопол</a:t>
            </a:r>
            <a: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  <a:t> от някой си гръцки властелин Йоан Влаха и хвърлен в тъмница (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Anno Domini MCCV. . .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Captus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est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Balduinus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imperator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Constantinopolitanus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apud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Adrianopolim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civitatem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Thraciae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a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quodam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Johanne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Blako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potenti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Graeco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per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insidias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et in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carcerem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retrusus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). […] </a:t>
            </a:r>
            <a:r>
              <a:rPr lang="bg-BG" sz="2200" i="1" dirty="0">
                <a:latin typeface="Cambria" panose="02040503050406030204" pitchFamily="18" charset="0"/>
                <a:ea typeface="Cambria" panose="02040503050406030204" pitchFamily="18" charset="0"/>
              </a:rPr>
              <a:t>Във великденската седмица, на Велики четвъртък, бил пленен споменатият император, докато непредпазливо яздел по пладне, отдалечен от войската си с шестдесет рицари. Синът на споменатия Йоан Влаха се срещнал с папа Инокентий, за да бъде коронясан от него по молба на баща му за крал на кралството, което се нарича Влахия (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Filius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praedicti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Iohannis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Blaki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erat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cum papa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Innocentio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coronandus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ab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eo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ex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petitione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patris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, de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regno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quod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dicitur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Blakia</a:t>
            </a:r>
            <a:r>
              <a:rPr lang="en-US" sz="2200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bg-BG" sz="2200" dirty="0">
                <a:latin typeface="Cambria" panose="02040503050406030204" pitchFamily="18" charset="0"/>
                <a:ea typeface="Cambria" panose="02040503050406030204" pitchFamily="18" charset="0"/>
              </a:rPr>
              <a:t>Абат </a:t>
            </a:r>
            <a:r>
              <a:rPr lang="bg-BG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Радулф</a:t>
            </a:r>
            <a:r>
              <a:rPr lang="bg-BG" sz="2200" dirty="0">
                <a:latin typeface="Cambria" panose="02040503050406030204" pitchFamily="18" charset="0"/>
                <a:ea typeface="Cambria" panose="02040503050406030204" pitchFamily="18" charset="0"/>
              </a:rPr>
              <a:t> 1981, с. 137–138). </a:t>
            </a:r>
          </a:p>
          <a:p>
            <a:pPr marL="0" indent="0" algn="just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8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BLACHIА =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b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3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91" y="1172482"/>
            <a:ext cx="11599817" cy="55026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НИКИТА ХОНИАТ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съобщава, че „[…] 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властта пък над власите преминава у Йоан, третия от братята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[…]” (ГИБИ ХI: 52) –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мизиеца Йоан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(ГИБИ ХI: 77), „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ἄρχοντι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τῆς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Ζα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γορᾶς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(ГИБИ ХI, с. 63), „[…] 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който беше отхранен и роден в Хемус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(ГИБИ ХI, с. 73).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„ЖИТИЕТО НА СВ. САВА”: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цар Калоян е титулуван само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цар загорски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(ХИБ 2 1978, с. 84), а държавата му е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Загорската страна“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(ХИБ 2 1978: 324).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ЖОФРОА ДЬО ВИЛАРДУЕН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нарича Калоян „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Йоанис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, краля на Влахия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</a:t>
            </a:r>
            <a:r>
              <a:rPr lang="bg-BG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Вилардуен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2000, с. 109, 121) или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краля на Влахия и България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</a:t>
            </a:r>
            <a:r>
              <a:rPr lang="bg-BG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Вилардуен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2000, 84),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РОБЕР ДЬО КЛАРИ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нарича Калоян само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Йоан Влаха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(ХИБ 2 1978: 61).</a:t>
            </a:r>
          </a:p>
          <a:p>
            <a:pPr marL="0" indent="0" algn="just">
              <a:buNone/>
            </a:pP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ПАПА ИНОКЕНТИЙ III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Калоян е „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dominus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Bulgarоrum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et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Blachоrum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  <a:r>
              <a:rPr lang="bg-BG" sz="1900" i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(ЛИБИ III, с. 309), но също и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светлият крал на българите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(ЛИБИ III, с. 370).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НИКОНОВАТА ЛЕТОПИС (XVI ВЕК): 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превод на Калояновата титлата </a:t>
            </a:r>
            <a:r>
              <a:rPr lang="en-US" sz="1900" i="1" dirty="0">
                <a:latin typeface="Cambria" panose="02040503050406030204" pitchFamily="18" charset="0"/>
                <a:ea typeface="Cambria" panose="02040503050406030204" pitchFamily="18" charset="0"/>
              </a:rPr>
              <a:t>imperator </a:t>
            </a:r>
            <a:r>
              <a:rPr lang="en-US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Bulgarie</a:t>
            </a:r>
            <a:r>
              <a:rPr lang="en-US" sz="1900" i="1" dirty="0">
                <a:latin typeface="Cambria" panose="02040503050406030204" pitchFamily="18" charset="0"/>
                <a:ea typeface="Cambria" panose="02040503050406030204" pitchFamily="18" charset="0"/>
              </a:rPr>
              <a:t> et </a:t>
            </a:r>
            <a:r>
              <a:rPr lang="en-US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Vlachie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(ЛИБИ </a:t>
            </a:r>
            <a:r>
              <a:rPr lang="en-US" sz="1900" dirty="0">
                <a:latin typeface="Cambria" panose="02040503050406030204" pitchFamily="18" charset="0"/>
                <a:ea typeface="Cambria" panose="02040503050406030204" pitchFamily="18" charset="0"/>
              </a:rPr>
              <a:t>III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, с. 334) –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цар Калоян Български и Загорски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(ДПИСБ 1992, с. 33). В същата летопис и цар Йоан Асен </a:t>
            </a:r>
            <a:r>
              <a:rPr lang="en-US" sz="1900" dirty="0">
                <a:latin typeface="Cambria" panose="02040503050406030204" pitchFamily="18" charset="0"/>
                <a:ea typeface="Cambria" panose="02040503050406030204" pitchFamily="18" charset="0"/>
              </a:rPr>
              <a:t>II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е назован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Асан, царят български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”, управляващ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Българската и Загорската земя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(ДПИСБ 1992, с. 35).</a:t>
            </a:r>
          </a:p>
          <a:p>
            <a:pPr marL="0" indent="0" algn="just">
              <a:buNone/>
            </a:pPr>
            <a:r>
              <a:rPr lang="bg-BG" sz="1900" b="1" dirty="0">
                <a:latin typeface="Cambria" panose="02040503050406030204" pitchFamily="18" charset="0"/>
                <a:ea typeface="Cambria" panose="02040503050406030204" pitchFamily="18" charset="0"/>
              </a:rPr>
              <a:t>„ПОХВАЛНО СЛОВО ЗА СВ. ЙОАН ПОЛИВОТСКИ” ОТ ПАТРИАРХ ЕВТИМИЙ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: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След много години, когато при благочестивия цар Калоян българският род се въздигна, цялата гръцка земя бе покорена под ръката му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(ХИБ 2 1978: 61). За Георги </a:t>
            </a:r>
            <a:r>
              <a:rPr lang="bg-BG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Акрополит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и Теодор </a:t>
            </a:r>
            <a:r>
              <a:rPr lang="bg-BG" sz="1900" dirty="0" err="1">
                <a:latin typeface="Cambria" panose="02040503050406030204" pitchFamily="18" charset="0"/>
                <a:ea typeface="Cambria" panose="02040503050406030204" pitchFamily="18" charset="0"/>
              </a:rPr>
              <a:t>Скутариот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 Калоян също е „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βα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σιλεὺς</a:t>
            </a:r>
            <a:r>
              <a:rPr lang="bg-BG" sz="19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900" i="1" dirty="0" err="1">
                <a:latin typeface="Cambria" panose="02040503050406030204" pitchFamily="18" charset="0"/>
                <a:ea typeface="Cambria" panose="02040503050406030204" pitchFamily="18" charset="0"/>
              </a:rPr>
              <a:t>Βουλγάρων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” (ГИБИ </a:t>
            </a:r>
            <a:r>
              <a:rPr lang="en-US" sz="1900" dirty="0">
                <a:latin typeface="Cambria" panose="02040503050406030204" pitchFamily="18" charset="0"/>
                <a:ea typeface="Cambria" panose="02040503050406030204" pitchFamily="18" charset="0"/>
              </a:rPr>
              <a:t>VIII</a:t>
            </a:r>
            <a:r>
              <a:rPr lang="bg-BG" sz="1900" dirty="0">
                <a:latin typeface="Cambria" panose="02040503050406030204" pitchFamily="18" charset="0"/>
                <a:ea typeface="Cambria" panose="02040503050406030204" pitchFamily="18" charset="0"/>
              </a:rPr>
              <a:t>: с. 154, 265).</a:t>
            </a:r>
          </a:p>
        </p:txBody>
      </p:sp>
    </p:spTree>
    <p:extLst>
      <p:ext uri="{BB962C8B-B14F-4D97-AF65-F5344CB8AC3E}">
        <p14:creationId xmlns:p14="http://schemas.microsoft.com/office/powerpoint/2010/main" val="288048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BLACHIА =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b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3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1825625"/>
            <a:ext cx="11599817" cy="55026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100" b="1" dirty="0">
                <a:latin typeface="Cambria" panose="02040503050406030204" pitchFamily="18" charset="0"/>
                <a:ea typeface="Cambria" panose="02040503050406030204" pitchFamily="18" charset="0"/>
              </a:rPr>
              <a:t>ГИЙОМ ДЕ РУБРУК: 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От устието на </a:t>
            </a:r>
            <a:r>
              <a:rPr lang="bg-BG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Танаис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 на запад до Дунава всичко е тяхно , дори отвъд Дунава към Константинопол – Влахия, която е земя на Асен, и Малка България, и чак до </a:t>
            </a:r>
            <a:r>
              <a:rPr lang="bg-BG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Склавония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 – всички те им плащат дан (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Ab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orificio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Tanais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versus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occidentem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usque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ad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Danubium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totum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est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eorum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etiam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ultra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Danubium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versus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Constantinopolim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Blakia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que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est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terra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Assani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et Minor Bulgaria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usque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in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Sclavoniam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omnes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solvunt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eis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tributum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1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bg-BG" sz="2100" dirty="0" err="1">
                <a:latin typeface="Cambria" panose="02040503050406030204" pitchFamily="18" charset="0"/>
                <a:ea typeface="Cambria" panose="02040503050406030204" pitchFamily="18" charset="0"/>
              </a:rPr>
              <a:t>Рубрук</a:t>
            </a:r>
            <a:r>
              <a:rPr lang="bg-BG" sz="2100" dirty="0">
                <a:latin typeface="Cambria" panose="02040503050406030204" pitchFamily="18" charset="0"/>
                <a:ea typeface="Cambria" panose="02040503050406030204" pitchFamily="18" charset="0"/>
              </a:rPr>
              <a:t> 1981, с. 195); […]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 защото известно е, че тези области зад Константинопол, които сега се наричат България, Влахия, </a:t>
            </a:r>
            <a:r>
              <a:rPr lang="bg-BG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Склавония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са били провинции на гърците. Така Унгария е била Панония. (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Alia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possunt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scire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per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cronica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quia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constant, quod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ille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provincie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post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Constantinopolim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que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modo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dicuntur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Bulgaria,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Blakia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Sclavonia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fuerunt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provincie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Grecorum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Hungaria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sic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fiut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Pannonia) </a:t>
            </a:r>
            <a:r>
              <a:rPr lang="en-US" sz="21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bg-BG" sz="2100" dirty="0" err="1">
                <a:latin typeface="Cambria" panose="02040503050406030204" pitchFamily="18" charset="0"/>
                <a:ea typeface="Cambria" panose="02040503050406030204" pitchFamily="18" charset="0"/>
              </a:rPr>
              <a:t>Рубрук</a:t>
            </a:r>
            <a:r>
              <a:rPr lang="bg-BG" sz="2100" dirty="0">
                <a:latin typeface="Cambria" panose="02040503050406030204" pitchFamily="18" charset="0"/>
                <a:ea typeface="Cambria" panose="02040503050406030204" pitchFamily="18" charset="0"/>
              </a:rPr>
              <a:t> 1981, с. 229)</a:t>
            </a:r>
          </a:p>
          <a:p>
            <a:pPr marL="0" indent="0" algn="just">
              <a:buNone/>
            </a:pPr>
            <a:endParaRPr lang="bg-BG" sz="2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bg-BG" sz="2100" b="1" dirty="0">
                <a:latin typeface="Cambria" panose="02040503050406030204" pitchFamily="18" charset="0"/>
                <a:ea typeface="Cambria" panose="02040503050406030204" pitchFamily="18" charset="0"/>
              </a:rPr>
              <a:t>ГРАМОТА НА ЛАЙОШ </a:t>
            </a:r>
            <a:r>
              <a:rPr lang="en-US" sz="21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bg-BG" sz="2100" b="1" dirty="0">
                <a:latin typeface="Cambria" panose="02040503050406030204" pitchFamily="18" charset="0"/>
                <a:ea typeface="Cambria" panose="02040503050406030204" pitchFamily="18" charset="0"/>
              </a:rPr>
              <a:t>ВЕЛИКИ (1342–1382 Г.) ОТ 1366 Г.: 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След като онова най-жестоко племе на турците премина от Азия през </a:t>
            </a:r>
            <a:r>
              <a:rPr lang="bg-BG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Хелеспонта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 в Тракия, Панония, Горна и Долна Мизия, която днес наричаме Влахия, започнали да опустошават и завладяват, на своята власт и религия да подчиняват </a:t>
            </a:r>
            <a:r>
              <a:rPr lang="bg-BG" sz="2100" dirty="0">
                <a:latin typeface="Cambria" panose="02040503050406030204" pitchFamily="18" charset="0"/>
                <a:ea typeface="Cambria" panose="02040503050406030204" pitchFamily="18" charset="0"/>
              </a:rPr>
              <a:t>(ДПИСБ 1992, с. 82);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Posteaquam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saeuissima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illia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Turcorum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gens, ex Asia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Thraciaque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per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Elespontum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traiiciens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Pannoniam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Mysi</a:t>
            </a:r>
            <a:r>
              <a:rPr lang="bg-BG" sz="2100" i="1" dirty="0">
                <a:latin typeface="Cambria" panose="02040503050406030204" pitchFamily="18" charset="0"/>
                <a:ea typeface="Cambria" panose="02040503050406030204" pitchFamily="18" charset="0"/>
              </a:rPr>
              <a:t>а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mque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Superiorem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et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Inferiorem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quas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Valachias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nunc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i="1" dirty="0" err="1">
                <a:latin typeface="Cambria" panose="02040503050406030204" pitchFamily="18" charset="0"/>
                <a:ea typeface="Cambria" panose="02040503050406030204" pitchFamily="18" charset="0"/>
              </a:rPr>
              <a:t>vocamus</a:t>
            </a:r>
            <a:r>
              <a:rPr lang="en-US" sz="21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100" dirty="0">
                <a:latin typeface="Cambria" panose="02040503050406030204" pitchFamily="18" charset="0"/>
                <a:ea typeface="Cambria" panose="02040503050406030204" pitchFamily="18" charset="0"/>
              </a:rPr>
              <a:t>(Codex </a:t>
            </a:r>
            <a:r>
              <a:rPr lang="en-US" sz="2100" dirty="0" err="1">
                <a:latin typeface="Cambria" panose="02040503050406030204" pitchFamily="18" charset="0"/>
                <a:ea typeface="Cambria" panose="02040503050406030204" pitchFamily="18" charset="0"/>
              </a:rPr>
              <a:t>diplomaticus</a:t>
            </a:r>
            <a:r>
              <a:rPr lang="en-US" sz="2100" dirty="0">
                <a:latin typeface="Cambria" panose="02040503050406030204" pitchFamily="18" charset="0"/>
                <a:ea typeface="Cambria" panose="02040503050406030204" pitchFamily="18" charset="0"/>
              </a:rPr>
              <a:t> 1834,</a:t>
            </a:r>
            <a:r>
              <a:rPr lang="bg-BG" sz="2100" dirty="0">
                <a:latin typeface="Cambria" panose="02040503050406030204" pitchFamily="18" charset="0"/>
                <a:ea typeface="Cambria" panose="02040503050406030204" pitchFamily="18" charset="0"/>
              </a:rPr>
              <a:t> р.</a:t>
            </a:r>
            <a:r>
              <a:rPr lang="en-US" sz="2100" dirty="0">
                <a:latin typeface="Cambria" panose="02040503050406030204" pitchFamily="18" charset="0"/>
                <a:ea typeface="Cambria" panose="02040503050406030204" pitchFamily="18" charset="0"/>
              </a:rPr>
              <a:t> 557). </a:t>
            </a:r>
            <a:endParaRPr lang="bg-BG" sz="2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4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BLACHIА =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842" y="1690688"/>
            <a:ext cx="10854315" cy="50323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3000" b="1" dirty="0">
                <a:latin typeface="Cambria" panose="02040503050406030204" pitchFamily="18" charset="0"/>
                <a:ea typeface="Cambria" panose="02040503050406030204" pitchFamily="18" charset="0"/>
              </a:rPr>
              <a:t>АНТОНИО ДЕ БОНФИНИ (</a:t>
            </a:r>
            <a:r>
              <a:rPr lang="en-US" sz="3000" b="1" dirty="0">
                <a:latin typeface="Cambria" panose="02040503050406030204" pitchFamily="18" charset="0"/>
                <a:ea typeface="Cambria" panose="02040503050406030204" pitchFamily="18" charset="0"/>
              </a:rPr>
              <a:t>XV</a:t>
            </a:r>
            <a:r>
              <a:rPr lang="bg-BG" sz="3000" b="1" dirty="0">
                <a:latin typeface="Cambria" panose="02040503050406030204" pitchFamily="18" charset="0"/>
                <a:ea typeface="Cambria" panose="02040503050406030204" pitchFamily="18" charset="0"/>
              </a:rPr>
              <a:t> ВЕК):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3000" b="1" dirty="0">
                <a:latin typeface="Cambria" panose="02040503050406030204" pitchFamily="18" charset="0"/>
                <a:ea typeface="Cambria" panose="02040503050406030204" pitchFamily="18" charset="0"/>
              </a:rPr>
              <a:t>    1) 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Щом крал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Саломон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 научил, че нещо се е случило, променил плановете си и веднага върнал хунските войски в Долна Мизия, която днес наричат България (in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inferiorem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Mysisam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quam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nunc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Bulgariam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</a:rPr>
              <a:t>dicunt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bg-BG" sz="3000" dirty="0" err="1">
                <a:latin typeface="Cambria" panose="02040503050406030204" pitchFamily="18" charset="0"/>
                <a:ea typeface="Cambria" panose="02040503050406030204" pitchFamily="18" charset="0"/>
              </a:rPr>
              <a:t>Бонфини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</a:rPr>
              <a:t> 2001, с. 134);</a:t>
            </a:r>
            <a:endParaRPr lang="bg-BG" sz="3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3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2) 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След като било усмирено кралството и разположени префектите, се върнал 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[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Лайош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]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в Панония и, както предават, веднага му било напомнено за отделянето на Лаик, воевода на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Трансалпийската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част, а той го понесъл трудно, понеже се знаело, че и двете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Влахии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са под негова власт, и веднага обявил похода, След като бързо събрал двете войски, те пристигнали в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Трансалпийска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Влахия, появявайки се от двете страни на провинцията; на тази 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[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войска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]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която идвала отзад и пристигала в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Трансалпийска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Влахия, наредил c Николай, Мавриций, и голямата им войска от благородници да нахлуят там, а сам той започнал фронтално нападение от България, наричана някога Мизия (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Pacato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regno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dispositisque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prefectis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Pannoniam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reversus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extemplo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Layci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Transalpinarum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partium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vaivode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aiunt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defectione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commonefactus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est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quod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egre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utranque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Valacchiam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dicionis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esse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noverit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tulisse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ferunt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id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suscepta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mox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expeditio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declaravit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coactis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celerrime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duobus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exercitibus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Transaspinam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Valacchiam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proficiscitur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duabus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partibus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provinciam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adoritur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 a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tergo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nanque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Transylvaniam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attingit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Nicolaum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vaivodam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Transylvanum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Simonem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Mauricii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filium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ingenti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mobilium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manu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irruere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iubet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ipse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а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Bulgaria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Mysiam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olim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appallabant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fronte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hostem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impetum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bg-BG" sz="30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facit</a:t>
            </a:r>
            <a:r>
              <a:rPr lang="bg-BG" sz="3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bg-BG" sz="30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Бонфини</a:t>
            </a:r>
            <a:r>
              <a:rPr lang="bg-BG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2001, с. 141).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5617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MΥΣIΑ 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BLACHIА =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ЗАГОРА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825625"/>
            <a:ext cx="11560629" cy="50323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„ЗА ВОЙНАТА В КОНСТАНТИНОПОЛ И ВЪЗСТАНОВЯВАНЕТО НА ИМПЕРАТОРИТЕ КОМНИНИ“ НА ПАОЛО РАМУЗИО (НАЧ.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XVI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ВЕК):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Само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Йоаница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, кралят на мизите (той държал Долна Мизия, съдържаща провинциите Влахия и България), с горделив и непокорен дух, от чиито дела и дързост съседите му много се страхували, не му отдал  никаква почит, нито знак за служене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(Данова 2010, с. 222) –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Unus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Ioannissa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rex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Mysorum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(is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Inferiorem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Mysiam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tenabat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quae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Valachiae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et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Bulgariae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provincias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complectitur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Ramusio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1634, р. 97).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Влахия и България (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la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Valacchia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et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la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Bulagaria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), които са области, съседни на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Истър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, едно време бяха обединени под общото име Мизия, а от древните тя беше разделена на две провинции.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[…]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Другата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[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част от Мизия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започнала да се нарича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Флакия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Flaccia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), по името на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Флак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Flaccо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), римски гражданин, който я управлявал, и след това името се променило и станало Влахия (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Valacchia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). Тя беше за древните Долна Мизия. Кралството на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Йоаница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граничи с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трибалите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или българите, със скитите и с гърците, 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по името на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]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Болга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– голяма река в Азиатска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Сарматия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[…] 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– изменяйки се постепенно името от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Болга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, се нарича България.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[…]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Границите на тази Долна Мизия, в която българите дошли от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Сарматия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и я нарекли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Флакия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и България, са: от юг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Романия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и планината Хемус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[…]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. Частта отвъд Хемус, която граничи с Молдавия, е наричана от турците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Богдания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, почти България, или </a:t>
            </a:r>
            <a:r>
              <a:rPr lang="bg-BG" i="1" dirty="0" err="1">
                <a:latin typeface="Cambria" panose="02040503050406030204" pitchFamily="18" charset="0"/>
                <a:ea typeface="Cambria" panose="02040503050406030204" pitchFamily="18" charset="0"/>
              </a:rPr>
              <a:t>Карабогдания</a:t>
            </a:r>
            <a:r>
              <a:rPr lang="bg-BG" i="1" dirty="0">
                <a:latin typeface="Cambria" panose="02040503050406030204" pitchFamily="18" charset="0"/>
                <a:ea typeface="Cambria" panose="02040503050406030204" pitchFamily="18" charset="0"/>
              </a:rPr>
              <a:t> Малка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(Ракова 2006, с. 248–249)</a:t>
            </a:r>
          </a:p>
        </p:txBody>
      </p:sp>
    </p:spTree>
    <p:extLst>
      <p:ext uri="{BB962C8B-B14F-4D97-AF65-F5344CB8AC3E}">
        <p14:creationId xmlns:p14="http://schemas.microsoft.com/office/powerpoint/2010/main" val="161200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2412</Words>
  <Application>Microsoft Office PowerPoint</Application>
  <PresentationFormat>Широк екран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Cambria</vt:lpstr>
      <vt:lpstr>Office Theme</vt:lpstr>
      <vt:lpstr>         ВРЪЗКАТА МЕЖДУ НАЗВАНИЯТА MΥΣIΑ – BLACHIA – ЗАГОРА В ИЗВОРИТЕ ОТ XIII–XIV ВЕК      Цветозар Йотов  Докторант към ИФ на СУ „Св. Климент Охридски“        </vt:lpstr>
      <vt:lpstr>ОБЛАСТТА (ΜΕΓАΛΗ) ΒΛΑΧIΑ В ТЕСАЛИЯ </vt:lpstr>
      <vt:lpstr>ОБЛАСТТА (ΜΕΓАΛΗ) ΒΛΑΧIΑ В ТЕСАЛИЯ </vt:lpstr>
      <vt:lpstr>ЗАГОРА</vt:lpstr>
      <vt:lpstr>REGNUM BLACHIA</vt:lpstr>
      <vt:lpstr>MΥΣIΑ = BLACHIА = ЗАГОРА  </vt:lpstr>
      <vt:lpstr>MΥΣIΑ = BLACHIА = ЗАГОРА  </vt:lpstr>
      <vt:lpstr>MΥΣIΑ = BLACHIА = ЗАГОРА</vt:lpstr>
      <vt:lpstr>MΥΣIΑ = BLACHIА = ЗАГОРА</vt:lpstr>
      <vt:lpstr>MΥΣIΑ = BLACHIА = ЗАГОРА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НЯКОИ БЕЛЕЖКИ ВЪРХУ ИДЕНТИЧНОСТТА НА ВЛАСИТЕ ВЪВ ВИЗАНТИЙСКИТЕ ПИСМЕНИ ИЗВОРИ ОТ XI–XII ВЕК   Цветозар Йотов  Докторант в ЦСВП „Проф. Иван Дуйчев“</dc:title>
  <dc:creator>Windows User</dc:creator>
  <cp:lastModifiedBy>Албена Здравкова Миланова-Бояджиева</cp:lastModifiedBy>
  <cp:revision>72</cp:revision>
  <dcterms:created xsi:type="dcterms:W3CDTF">2019-11-26T07:17:33Z</dcterms:created>
  <dcterms:modified xsi:type="dcterms:W3CDTF">2023-01-28T15:41:10Z</dcterms:modified>
</cp:coreProperties>
</file>